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98" r:id="rId2"/>
    <p:sldId id="456" r:id="rId3"/>
    <p:sldId id="464" r:id="rId4"/>
    <p:sldId id="457" r:id="rId5"/>
    <p:sldId id="427" r:id="rId6"/>
    <p:sldId id="450" r:id="rId7"/>
    <p:sldId id="451" r:id="rId8"/>
    <p:sldId id="452" r:id="rId9"/>
    <p:sldId id="453" r:id="rId10"/>
    <p:sldId id="432" r:id="rId11"/>
    <p:sldId id="428" r:id="rId12"/>
    <p:sldId id="429" r:id="rId13"/>
    <p:sldId id="430" r:id="rId14"/>
    <p:sldId id="431" r:id="rId15"/>
    <p:sldId id="434" r:id="rId16"/>
    <p:sldId id="435" r:id="rId17"/>
    <p:sldId id="436" r:id="rId18"/>
    <p:sldId id="437" r:id="rId19"/>
    <p:sldId id="438" r:id="rId20"/>
    <p:sldId id="433" r:id="rId21"/>
    <p:sldId id="439" r:id="rId22"/>
    <p:sldId id="462" r:id="rId23"/>
    <p:sldId id="463" r:id="rId24"/>
    <p:sldId id="441" r:id="rId25"/>
    <p:sldId id="445" r:id="rId26"/>
    <p:sldId id="459" r:id="rId27"/>
    <p:sldId id="460" r:id="rId28"/>
    <p:sldId id="461" r:id="rId29"/>
    <p:sldId id="454" r:id="rId30"/>
    <p:sldId id="455" r:id="rId31"/>
    <p:sldId id="446" r:id="rId32"/>
    <p:sldId id="447" r:id="rId33"/>
    <p:sldId id="448" r:id="rId34"/>
    <p:sldId id="458" r:id="rId35"/>
    <p:sldId id="449" r:id="rId36"/>
    <p:sldId id="415" r:id="rId37"/>
    <p:sldId id="393" r:id="rId38"/>
    <p:sldId id="422" r:id="rId39"/>
    <p:sldId id="397" r:id="rId40"/>
    <p:sldId id="396" r:id="rId41"/>
    <p:sldId id="395" r:id="rId42"/>
    <p:sldId id="394" r:id="rId43"/>
    <p:sldId id="334" r:id="rId44"/>
    <p:sldId id="398" r:id="rId45"/>
    <p:sldId id="399" r:id="rId46"/>
    <p:sldId id="332" r:id="rId47"/>
    <p:sldId id="343" r:id="rId48"/>
    <p:sldId id="385" r:id="rId49"/>
    <p:sldId id="417" r:id="rId50"/>
    <p:sldId id="344" r:id="rId51"/>
    <p:sldId id="345" r:id="rId52"/>
    <p:sldId id="380" r:id="rId53"/>
    <p:sldId id="352" r:id="rId54"/>
    <p:sldId id="354" r:id="rId55"/>
    <p:sldId id="372" r:id="rId56"/>
    <p:sldId id="404" r:id="rId57"/>
    <p:sldId id="374" r:id="rId58"/>
    <p:sldId id="423" r:id="rId59"/>
    <p:sldId id="376" r:id="rId60"/>
    <p:sldId id="425" r:id="rId61"/>
    <p:sldId id="407" r:id="rId62"/>
    <p:sldId id="357" r:id="rId63"/>
    <p:sldId id="381" r:id="rId64"/>
    <p:sldId id="41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8" autoAdjust="0"/>
    <p:restoredTop sz="9444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-2408" y="-112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iokyyn" TargetMode="External"/><Relationship Id="rId4" Type="http://schemas.openxmlformats.org/officeDocument/2006/relationships/hyperlink" Target="http://goo.gl/QDzuTU" TargetMode="External"/><Relationship Id="rId5" Type="http://schemas.openxmlformats.org/officeDocument/2006/relationships/hyperlink" Target="http://goo.gl/r04cpx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98wxu" TargetMode="External"/><Relationship Id="rId4" Type="http://schemas.openxmlformats.org/officeDocument/2006/relationships/hyperlink" Target="https://goo.gl/nv2AVK" TargetMode="External"/><Relationship Id="rId5" Type="http://schemas.openxmlformats.org/officeDocument/2006/relationships/hyperlink" Target="http://goo.gl/tY4nLu" TargetMode="External"/><Relationship Id="rId6" Type="http://schemas.openxmlformats.org/officeDocument/2006/relationships/hyperlink" Target="http://goo.gl/RMxWC" TargetMode="External"/><Relationship Id="rId7" Type="http://schemas.openxmlformats.org/officeDocument/2006/relationships/hyperlink" Target="http://goo.gl/wLVrY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FTyhkJ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tim.menzies@gmail.com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http://</a:t>
            </a:r>
            <a:r>
              <a:rPr lang="en-US" sz="2400" dirty="0" err="1" smtClean="0"/>
              <a:t>menzies.us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5119" y="5608278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F2021"/>
                </a:solidFill>
              </a:rPr>
              <a:t>October 2015</a:t>
            </a:r>
            <a:endParaRPr lang="en-US" sz="2400" b="1" dirty="0">
              <a:solidFill>
                <a:srgbClr val="9F2021"/>
              </a:solidFill>
            </a:endParaRPr>
          </a:p>
          <a:p>
            <a:pPr algn="ctr"/>
            <a:r>
              <a:rPr lang="en-US" b="1" dirty="0" smtClean="0">
                <a:solidFill>
                  <a:srgbClr val="9F2021"/>
                </a:solidFill>
              </a:rPr>
              <a:t>Slides:   </a:t>
            </a:r>
            <a:r>
              <a:rPr lang="en-US" b="1" dirty="0" err="1" smtClean="0">
                <a:solidFill>
                  <a:srgbClr val="9F2021"/>
                </a:solidFill>
              </a:rPr>
              <a:t>tiny.cc</a:t>
            </a:r>
            <a:r>
              <a:rPr lang="en-US" b="1" dirty="0">
                <a:solidFill>
                  <a:srgbClr val="9F2021"/>
                </a:solidFill>
              </a:rPr>
              <a:t>/</a:t>
            </a:r>
            <a:r>
              <a:rPr lang="en-US" b="1" dirty="0" smtClean="0">
                <a:solidFill>
                  <a:srgbClr val="9F2021"/>
                </a:solidFill>
              </a:rPr>
              <a:t>gale15 </a:t>
            </a:r>
            <a:endParaRPr lang="en-US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1" y="309275"/>
            <a:ext cx="8694144" cy="3864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37605" y="622756"/>
            <a:ext cx="5822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000" b="1" dirty="0" smtClean="0">
                <a:solidFill>
                  <a:schemeClr val="bg1"/>
                </a:solidFill>
              </a:rPr>
              <a:t>Future of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SE Research: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SE for Research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r"/>
            <a:endParaRPr lang="en-US" sz="4000" b="1" dirty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9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3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57166"/>
              </p:ext>
            </p:extLst>
          </p:nvPr>
        </p:nvGraphicFramePr>
        <p:xfrm>
          <a:off x="346362" y="4053832"/>
          <a:ext cx="8109528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19911"/>
                <a:gridCol w="1062182"/>
                <a:gridCol w="969818"/>
                <a:gridCol w="1385454"/>
                <a:gridCol w="1073728"/>
                <a:gridCol w="1223818"/>
                <a:gridCol w="12746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stability checks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optimi</a:t>
                      </a:r>
                      <a:r>
                        <a:rPr lang="en-US" sz="1600" b="0" dirty="0" smtClean="0"/>
                        <a:t>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zation</a:t>
                      </a:r>
                      <a:endParaRPr lang="en-US" sz="1600" b="0" dirty="0" smtClean="0"/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3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my perspective right? (or useful)?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Yes, if I can show: </a:t>
            </a:r>
          </a:p>
          <a:p>
            <a:pPr lvl="1"/>
            <a:r>
              <a:rPr lang="en-US" sz="2000" dirty="0" smtClean="0"/>
              <a:t>Increasing use of “discover” software tools</a:t>
            </a:r>
          </a:p>
          <a:p>
            <a:pPr lvl="1"/>
            <a:r>
              <a:rPr lang="en-US" sz="2000" dirty="0" smtClean="0"/>
              <a:t>Systematic errors in the “discover” software</a:t>
            </a:r>
          </a:p>
          <a:p>
            <a:pPr lvl="1"/>
            <a:r>
              <a:rPr lang="en-US" sz="2000" dirty="0" smtClean="0"/>
              <a:t>Next gen software tools to reduce those errors</a:t>
            </a:r>
          </a:p>
          <a:p>
            <a:pPr lvl="1"/>
            <a:r>
              <a:rPr lang="en-US" sz="2000" dirty="0" smtClean="0"/>
              <a:t>Prelim results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46884"/>
              </p:ext>
            </p:extLst>
          </p:nvPr>
        </p:nvGraphicFramePr>
        <p:xfrm>
          <a:off x="346362" y="4053832"/>
          <a:ext cx="8109528" cy="1645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19911"/>
                <a:gridCol w="1062182"/>
                <a:gridCol w="969818"/>
                <a:gridCol w="1385454"/>
                <a:gridCol w="1073728"/>
                <a:gridCol w="1223818"/>
                <a:gridCol w="1274617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prediction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planning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stability checks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contexts/clustering/customization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optimi</a:t>
                      </a:r>
                      <a:r>
                        <a:rPr lang="en-US" sz="1600" b="0" dirty="0" smtClean="0"/>
                        <a:t>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zation</a:t>
                      </a:r>
                      <a:endParaRPr lang="en-US" sz="1600" b="0" dirty="0" smtClean="0"/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certification envelopes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compression</a:t>
                      </a:r>
                      <a:endParaRPr lang="en-US" sz="1600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privacy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anomaly detectors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sharing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pollution markers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repair operators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streaming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8" y="3579313"/>
            <a:ext cx="469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31" y="3579313"/>
            <a:ext cx="4699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8" y="3579313"/>
            <a:ext cx="469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94" y="3579313"/>
            <a:ext cx="4699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1" y="3579313"/>
            <a:ext cx="46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8" y="5544808"/>
            <a:ext cx="4699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68" y="5544808"/>
            <a:ext cx="469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Increasing use of “discover” software </a:t>
            </a:r>
            <a:r>
              <a:rPr lang="en-US" sz="2400" b="1" dirty="0" smtClean="0"/>
              <a:t>tools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2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Increasing use of “discover” software </a:t>
            </a:r>
            <a:r>
              <a:rPr lang="en-US" sz="2400" dirty="0" smtClean="0"/>
              <a:t>tools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Systematic errors in the “discover” </a:t>
            </a:r>
            <a:r>
              <a:rPr lang="en-US" sz="2400" dirty="0" smtClean="0"/>
              <a:t>software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Next gen software tools to reduce those </a:t>
            </a:r>
            <a:r>
              <a:rPr lang="en-US" sz="2400" dirty="0" smtClean="0"/>
              <a:t>errors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0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  <a:endParaRPr lang="en-US" sz="4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  <a:endParaRPr lang="en-US" sz="4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13"/>
            </a:pP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2"/>
            </a:pP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 startAt="22"/>
            </a:pP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4400" dirty="0" smtClean="0"/>
              <a:t>Software divides us</a:t>
            </a:r>
            <a:endParaRPr lang="en-US" sz="4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9"/>
            <a:ext cx="9144000" cy="46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Systematic errors in the “discover” </a:t>
            </a:r>
            <a:r>
              <a:rPr lang="en-US" sz="2400" b="1" dirty="0" smtClean="0"/>
              <a:t>software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Next gen software tools to reduce those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errors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mist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620713"/>
            <a:ext cx="5080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543195" y="4992832"/>
            <a:ext cx="6243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Inevitable, due to the complexity &amp;novelty of our work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96074" y="5661025"/>
            <a:ext cx="51308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/>
              <a:t>(But rarely reported, which is…. suspicious)</a:t>
            </a:r>
          </a:p>
          <a:p>
            <a:pPr algn="ctr" eaLnBrk="1" hangingPunct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030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e.g. Houston</a:t>
            </a:r>
            <a:r>
              <a:rPr lang="es-UY" dirty="0" smtClean="0">
                <a:solidFill>
                  <a:schemeClr val="tx1"/>
                </a:solidFill>
                <a:cs typeface="+mj-cs"/>
              </a:rPr>
              <a:t>, we have a problem</a:t>
            </a: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5201371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15: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paper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accepted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MSR</a:t>
            </a:r>
          </a:p>
          <a:p>
            <a:pPr lvl="1" eaLnBrk="1" hangingPunct="1">
              <a:defRPr/>
            </a:pPr>
            <a:r>
              <a:rPr lang="es-ES" sz="1600" dirty="0" smtClean="0">
                <a:solidFill>
                  <a:srgbClr val="000000"/>
                </a:solidFill>
                <a:cs typeface="+mn-cs"/>
              </a:rPr>
              <a:t> “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Better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cross-company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defect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cs typeface="+mn-cs"/>
              </a:rPr>
              <a:t>prediction</a:t>
            </a:r>
            <a:r>
              <a:rPr lang="es-ES" sz="1600" dirty="0" smtClean="0">
                <a:solidFill>
                  <a:srgbClr val="000000"/>
                </a:solidFill>
                <a:cs typeface="+mn-cs"/>
              </a:rPr>
              <a:t>”</a:t>
            </a:r>
            <a:br>
              <a:rPr lang="es-ES" sz="1600" dirty="0" smtClean="0">
                <a:solidFill>
                  <a:srgbClr val="000000"/>
                </a:solidFill>
                <a:cs typeface="+mn-cs"/>
              </a:rPr>
            </a:br>
            <a:r>
              <a:rPr lang="es-ES" sz="1600" dirty="0" smtClean="0">
                <a:solidFill>
                  <a:srgbClr val="000000"/>
                </a:solidFill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Mar 29: camera-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ready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submitted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?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10: pre-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prints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go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on-line</a:t>
            </a:r>
            <a:br>
              <a:rPr lang="es-ES" sz="2000" dirty="0" smtClean="0">
                <a:solidFill>
                  <a:srgbClr val="000000"/>
                </a:solidFill>
                <a:cs typeface="+mn-cs"/>
              </a:rPr>
            </a:b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April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29: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Hyeongmin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Jeon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graduate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student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r>
              <a:rPr lang="es-ES" sz="1800" dirty="0" smtClean="0">
                <a:solidFill>
                  <a:srgbClr val="000000"/>
                </a:solidFill>
                <a:cs typeface="+mn-cs"/>
              </a:rPr>
              <a:t>at 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Pusan </a:t>
            </a:r>
            <a:r>
              <a:rPr lang="es-ES" sz="1800" dirty="0" err="1">
                <a:solidFill>
                  <a:srgbClr val="000000"/>
                </a:solidFill>
                <a:cs typeface="+mn-cs"/>
              </a:rPr>
              <a:t>Natl</a:t>
            </a:r>
            <a:r>
              <a:rPr lang="es-ES" sz="1800" dirty="0">
                <a:solidFill>
                  <a:srgbClr val="000000"/>
                </a:solidFill>
                <a:cs typeface="+mn-cs"/>
              </a:rPr>
              <a:t>. Univ., 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Emailed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us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: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can’t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reproduce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result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/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May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4: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Peters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checking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code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found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error</a:t>
            </a:r>
          </a:p>
          <a:p>
            <a:pPr lvl="1" eaLnBrk="1" hangingPunct="1">
              <a:defRPr/>
            </a:pP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Manic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week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of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experiments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….</a:t>
            </a:r>
            <a:br>
              <a:rPr lang="es-ES" sz="1800" dirty="0" smtClean="0">
                <a:solidFill>
                  <a:srgbClr val="000000"/>
                </a:solidFill>
                <a:cs typeface="+mn-cs"/>
              </a:rPr>
            </a:b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eaLnBrk="1" hangingPunct="1">
              <a:defRPr/>
            </a:pPr>
            <a:r>
              <a:rPr lang="es-ES" sz="2000" dirty="0" smtClean="0">
                <a:solidFill>
                  <a:srgbClr val="000000"/>
                </a:solidFill>
                <a:cs typeface="+mn-cs"/>
              </a:rPr>
              <a:t>May11: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results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definitely</a:t>
            </a:r>
            <a:r>
              <a:rPr lang="es-ES" sz="20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cs typeface="+mn-cs"/>
              </a:rPr>
              <a:t>wrong</a:t>
            </a:r>
            <a:endParaRPr lang="es-ES" sz="20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smtClean="0">
                <a:solidFill>
                  <a:srgbClr val="000000"/>
                </a:solidFill>
                <a:cs typeface="+mn-cs"/>
              </a:rPr>
              <a:t>Emails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to</a:t>
            </a:r>
            <a:r>
              <a:rPr lang="es-ES" sz="1800" dirty="0" smtClean="0">
                <a:solidFill>
                  <a:srgbClr val="000000"/>
                </a:solidFill>
                <a:cs typeface="+mn-cs"/>
              </a:rPr>
              <a:t> MSR </a:t>
            </a:r>
            <a:r>
              <a:rPr lang="es-ES" sz="1800" dirty="0" err="1" smtClean="0">
                <a:solidFill>
                  <a:srgbClr val="000000"/>
                </a:solidFill>
                <a:cs typeface="+mn-cs"/>
              </a:rPr>
              <a:t>organizers</a:t>
            </a:r>
            <a:endParaRPr lang="es-ES" sz="1800" dirty="0" smtClean="0">
              <a:solidFill>
                <a:srgbClr val="000000"/>
              </a:solidFill>
              <a:cs typeface="+mn-cs"/>
            </a:endParaRPr>
          </a:p>
          <a:p>
            <a:pPr lvl="1" eaLnBrk="1" hangingPunct="1">
              <a:defRPr/>
            </a:pPr>
            <a:r>
              <a:rPr lang="es-ES" sz="1800" dirty="0" err="1" smtClean="0"/>
              <a:t>Our</a:t>
            </a:r>
            <a:r>
              <a:rPr lang="es-ES" sz="1800" dirty="0" smtClean="0"/>
              <a:t> </a:t>
            </a:r>
            <a:r>
              <a:rPr lang="es-ES" sz="1800" dirty="0" err="1" smtClean="0"/>
              <a:t>punishment</a:t>
            </a:r>
            <a:r>
              <a:rPr lang="es-ES" sz="1800" dirty="0" smtClean="0"/>
              <a:t>? </a:t>
            </a:r>
            <a:r>
              <a:rPr lang="es-ES" sz="1800" dirty="0" err="1" smtClean="0"/>
              <a:t>Present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paper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smtClean="0"/>
              <a:t>and </a:t>
            </a:r>
            <a:r>
              <a:rPr lang="es-ES" sz="1800" dirty="0" err="1" smtClean="0"/>
              <a:t>its</a:t>
            </a:r>
            <a:r>
              <a:rPr lang="es-ES" sz="1800" dirty="0" smtClean="0"/>
              <a:t> error</a:t>
            </a:r>
            <a:endParaRPr lang="es-ES" sz="1800" dirty="0" smtClean="0">
              <a:cs typeface="+mn-cs"/>
            </a:endParaRPr>
          </a:p>
        </p:txBody>
      </p:sp>
      <p:sp>
        <p:nvSpPr>
          <p:cNvPr id="3" name="Left-Up Arrow 2"/>
          <p:cNvSpPr/>
          <p:nvPr/>
        </p:nvSpPr>
        <p:spPr>
          <a:xfrm flipV="1">
            <a:off x="3892046" y="2276408"/>
            <a:ext cx="908554" cy="976166"/>
          </a:xfrm>
          <a:prstGeom prst="lef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4627417" y="2225028"/>
            <a:ext cx="265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Btw, &lt; 3 weeks. Wow…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47" y="3252574"/>
            <a:ext cx="3724843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BTW, that paper is still on-line</a:t>
            </a:r>
            <a:br>
              <a:rPr lang="en-US" sz="3600" dirty="0" smtClean="0"/>
            </a:br>
            <a:r>
              <a:rPr lang="en-US" sz="3600" dirty="0" smtClean="0"/>
              <a:t>(and when cited, errors not mentioned)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91" y="5399666"/>
            <a:ext cx="8229600" cy="847436"/>
          </a:xfrm>
        </p:spPr>
        <p:txBody>
          <a:bodyPr/>
          <a:lstStyle/>
          <a:p>
            <a:r>
              <a:rPr lang="en-US" dirty="0" smtClean="0"/>
              <a:t>Mechanisms for retraction?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1" y="1748893"/>
            <a:ext cx="6030191" cy="365077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88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6682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2" y="1050069"/>
            <a:ext cx="5240353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Full Prof in </a:t>
            </a:r>
            <a:r>
              <a:rPr lang="en-US" sz="1600" dirty="0"/>
              <a:t>CS </a:t>
            </a:r>
            <a:r>
              <a:rPr lang="en-US" sz="1600" dirty="0" smtClean="0"/>
              <a:t>NC State. Teaches SE and </a:t>
            </a:r>
            <a:r>
              <a:rPr lang="en-US" sz="1600" dirty="0"/>
              <a:t>automated </a:t>
            </a:r>
            <a:r>
              <a:rPr lang="en-US" sz="1600" dirty="0" smtClean="0"/>
              <a:t>SE.  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Researches   synergies  </a:t>
            </a:r>
            <a:r>
              <a:rPr lang="en-US" sz="1600" dirty="0" err="1" smtClean="0"/>
              <a:t>human+AI</a:t>
            </a:r>
            <a:r>
              <a:rPr lang="en-US" sz="1600" dirty="0" smtClean="0"/>
              <a:t>, </a:t>
            </a:r>
            <a:r>
              <a:rPr lang="en-US" sz="1600" dirty="0"/>
              <a:t>with </a:t>
            </a:r>
            <a:r>
              <a:rPr lang="en-US" sz="1600" dirty="0" smtClean="0"/>
              <a:t>focus  on data </a:t>
            </a:r>
            <a:r>
              <a:rPr lang="en-US" sz="1600" dirty="0"/>
              <a:t>mining for </a:t>
            </a:r>
            <a:r>
              <a:rPr lang="en-US" sz="1600" dirty="0" smtClean="0"/>
              <a:t>SE.</a:t>
            </a:r>
            <a:br>
              <a:rPr lang="en-US" sz="1600" dirty="0" smtClean="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Assoc</a:t>
            </a:r>
            <a:r>
              <a:rPr lang="en-US" sz="1600" dirty="0"/>
              <a:t> editor of IEEE Transactions on SE, Empirical SE the Automated SE Journal and  Software Quality Journal.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Was co-PC-chair for ASE’12, ICSE'15 NIER track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Will be co-general chair of ICMSE'16.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Author of  230+ </a:t>
            </a:r>
            <a:r>
              <a:rPr lang="en-US" sz="1600" dirty="0"/>
              <a:t>referred </a:t>
            </a:r>
            <a:r>
              <a:rPr lang="en-US" sz="1600" dirty="0" smtClean="0"/>
              <a:t>pubs. One of the 100th </a:t>
            </a:r>
            <a:r>
              <a:rPr lang="en-US" sz="1600" dirty="0"/>
              <a:t>most cited authors in </a:t>
            </a:r>
            <a:r>
              <a:rPr lang="en-US" sz="1600" dirty="0" smtClean="0"/>
              <a:t>SE (out </a:t>
            </a:r>
            <a:r>
              <a:rPr lang="en-US" sz="1600" dirty="0"/>
              <a:t>of over 80,000 </a:t>
            </a:r>
            <a:r>
              <a:rPr lang="en-US" sz="1600" dirty="0" smtClean="0"/>
              <a:t> http</a:t>
            </a:r>
            <a:r>
              <a:rPr lang="en-US" sz="1600" dirty="0"/>
              <a:t>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BnFJs</a:t>
            </a:r>
            <a:r>
              <a:rPr lang="en-US" sz="1600" dirty="0" smtClean="0"/>
              <a:t>).  Been PI for NSF</a:t>
            </a:r>
            <a:r>
              <a:rPr lang="en-US" sz="1600" dirty="0"/>
              <a:t>, NIJ, </a:t>
            </a:r>
            <a:r>
              <a:rPr lang="en-US" sz="1600" dirty="0" err="1"/>
              <a:t>DoD</a:t>
            </a:r>
            <a:r>
              <a:rPr lang="en-US" sz="1600" dirty="0"/>
              <a:t>, NASA, USDA, </a:t>
            </a:r>
            <a:r>
              <a:rPr lang="en-US" sz="1600" dirty="0" smtClean="0"/>
              <a:t>and  research </a:t>
            </a:r>
            <a:r>
              <a:rPr lang="en-US" sz="1600" dirty="0"/>
              <a:t>work with private companies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Co-</a:t>
            </a:r>
            <a:r>
              <a:rPr lang="en-US" sz="1600" dirty="0"/>
              <a:t>founder of the PROMISE conference series </a:t>
            </a:r>
            <a:r>
              <a:rPr lang="en-US" sz="1600" dirty="0" smtClean="0"/>
              <a:t>on  reproducible </a:t>
            </a:r>
            <a:r>
              <a:rPr lang="en-US" sz="1600" dirty="0"/>
              <a:t>experiments in </a:t>
            </a:r>
            <a:r>
              <a:rPr lang="en-US" sz="1600" dirty="0" smtClean="0"/>
              <a:t>SE. Current curator PROMISE web site, SE research data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://openscience.us/</a:t>
            </a:r>
            <a:r>
              <a:rPr lang="en-US" sz="1600" dirty="0" smtClean="0">
                <a:hlinkClick r:id="rId2"/>
              </a:rPr>
              <a:t>repo</a:t>
            </a:r>
            <a:r>
              <a:rPr lang="en-US" sz="1600" dirty="0" smtClean="0"/>
              <a:t> .  </a:t>
            </a:r>
            <a:br>
              <a:rPr lang="en-US" sz="1600" dirty="0" smtClean="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smtClean="0"/>
              <a:t>Vita: 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://goo.gl/</a:t>
            </a:r>
            <a:r>
              <a:rPr lang="en-US" sz="1600" dirty="0" smtClean="0">
                <a:hlinkClick r:id="rId3"/>
              </a:rPr>
              <a:t>8eNhYM</a:t>
            </a: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Pubs:   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://goo.gl/</a:t>
            </a:r>
            <a:r>
              <a:rPr lang="en-US" sz="1600" dirty="0" smtClean="0">
                <a:hlinkClick r:id="rId4"/>
              </a:rPr>
              <a:t>qNQAIq</a:t>
            </a: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Home page:  </a:t>
            </a:r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menzies.us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7" name="Picture 6" descr="shareBookCo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85" y="4629300"/>
            <a:ext cx="1743121" cy="2147454"/>
          </a:xfrm>
          <a:prstGeom prst="rect">
            <a:avLst/>
          </a:prstGeom>
        </p:spPr>
      </p:pic>
      <p:pic>
        <p:nvPicPr>
          <p:cNvPr id="8" name="Picture 7" descr="asdbookCo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27" y="4629300"/>
            <a:ext cx="1743121" cy="21474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776" y="869568"/>
            <a:ext cx="4098109" cy="39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24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Higher-Level languages?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  <a:endParaRPr lang="en-US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</a:t>
            </a:r>
            <a:r>
              <a:rPr lang="en-US" sz="1600" dirty="0" smtClean="0"/>
              <a:t>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7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The acid test: Are we </a:t>
            </a:r>
            <a:r>
              <a:rPr lang="en-US" sz="3200" dirty="0" smtClean="0">
                <a:solidFill>
                  <a:srgbClr val="000000"/>
                </a:solidFill>
              </a:rPr>
              <a:t>planning for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the variability of our conclusions?</a:t>
            </a:r>
            <a:endParaRPr lang="en-US" sz="3200" dirty="0" smtClean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79" y="1715656"/>
            <a:ext cx="443807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 smtClean="0"/>
              <a:t>Devanbu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</a:rPr>
              <a:t>ASE’11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i="1" dirty="0" smtClean="0"/>
              <a:t>Ecological </a:t>
            </a:r>
            <a:r>
              <a:rPr lang="en-US" sz="2400" i="1" dirty="0" smtClean="0">
                <a:solidFill>
                  <a:srgbClr val="000000"/>
                </a:solidFill>
              </a:rPr>
              <a:t>Inference</a:t>
            </a:r>
            <a:br>
              <a:rPr lang="en-US" sz="2400" i="1" dirty="0" smtClean="0">
                <a:solidFill>
                  <a:srgbClr val="000000"/>
                </a:solidFill>
              </a:rPr>
            </a:br>
            <a:endParaRPr lang="en-US" sz="2400" i="1" dirty="0" smtClean="0">
              <a:solidFill>
                <a:srgbClr val="000000"/>
              </a:solidFill>
            </a:endParaRPr>
          </a:p>
          <a:p>
            <a:r>
              <a:rPr lang="en-US" sz="2400" dirty="0" err="1" smtClean="0">
                <a:solidFill>
                  <a:srgbClr val="000000"/>
                </a:solidFill>
              </a:rPr>
              <a:t>Betternburg</a:t>
            </a:r>
            <a:r>
              <a:rPr lang="en-US" sz="2400" dirty="0" smtClean="0">
                <a:solidFill>
                  <a:srgbClr val="000000"/>
                </a:solidFill>
              </a:rPr>
              <a:t> et al. MSR</a:t>
            </a:r>
            <a:r>
              <a:rPr lang="en-US" sz="2400" dirty="0">
                <a:solidFill>
                  <a:srgbClr val="000000"/>
                </a:solidFill>
              </a:rPr>
              <a:t>’</a:t>
            </a:r>
            <a:r>
              <a:rPr lang="en-US" sz="2400" dirty="0" smtClean="0">
                <a:solidFill>
                  <a:srgbClr val="000000"/>
                </a:solidFill>
              </a:rPr>
              <a:t>12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Think local, act global,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Yang et al</a:t>
            </a:r>
            <a:r>
              <a:rPr lang="en-US" sz="2400" dirty="0" smtClean="0"/>
              <a:t>.</a:t>
            </a:r>
            <a:r>
              <a:rPr lang="en-US" sz="2400" dirty="0"/>
              <a:t> IST’</a:t>
            </a:r>
            <a:r>
              <a:rPr lang="en-US" sz="2400" dirty="0" smtClean="0"/>
              <a:t>13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i="1" dirty="0" smtClean="0"/>
              <a:t>Handling local bias, </a:t>
            </a:r>
            <a:br>
              <a:rPr lang="en-US" sz="2400" i="1" dirty="0" smtClean="0"/>
            </a:br>
            <a:endParaRPr lang="en-US" sz="2400" i="1" dirty="0" smtClean="0"/>
          </a:p>
          <a:p>
            <a:r>
              <a:rPr lang="en-US" sz="2400" dirty="0" err="1" smtClean="0"/>
              <a:t>Minku</a:t>
            </a:r>
            <a:r>
              <a:rPr lang="en-US" sz="2400" dirty="0" smtClean="0"/>
              <a:t> et al. </a:t>
            </a:r>
            <a:r>
              <a:rPr lang="en-US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4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4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4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39" y="1900383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55819" y="5056911"/>
            <a:ext cx="1438558" cy="357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3184" y="2020456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818" y="1900383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95162" y="3183840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56374" y="4288967"/>
            <a:ext cx="1273326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fivethirtyeight.com</a:t>
            </a:r>
            <a:r>
              <a:rPr lang="en-US" sz="1400" dirty="0">
                <a:solidFill>
                  <a:schemeClr val="tx1"/>
                </a:solidFill>
              </a:rPr>
              <a:t>/features/science-</a:t>
            </a:r>
            <a:r>
              <a:rPr lang="en-US" sz="1400" dirty="0" err="1">
                <a:solidFill>
                  <a:schemeClr val="tx1"/>
                </a:solidFill>
              </a:rPr>
              <a:t>isnt</a:t>
            </a:r>
            <a:r>
              <a:rPr lang="en-US" sz="1400" dirty="0">
                <a:solidFill>
                  <a:schemeClr val="tx1"/>
                </a:solidFill>
              </a:rPr>
              <a:t>-broken/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4" y="296456"/>
            <a:ext cx="7569200" cy="58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0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607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Software analytics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Defect prediction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learners,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dirty="0" smtClean="0"/>
              <a:t>Many of the same data sets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42 papers,</a:t>
            </a:r>
            <a:br>
              <a:rPr lang="en-US" sz="2000" dirty="0" smtClean="0"/>
            </a:br>
            <a:r>
              <a:rPr lang="en-US" sz="2000" dirty="0" smtClean="0"/>
              <a:t> top journals,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 23 author groups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2002 to 2010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dirty="0" smtClean="0"/>
              <a:t>Y-axis measures</a:t>
            </a:r>
            <a:br>
              <a:rPr lang="en-US" sz="2000" dirty="0" smtClean="0"/>
            </a:br>
            <a:r>
              <a:rPr lang="en-US" sz="2000" dirty="0" smtClean="0"/>
              <a:t>mean performance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8" y="1145306"/>
            <a:ext cx="3833409" cy="107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9" y="1191984"/>
            <a:ext cx="4298735" cy="5146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1574" y="270382"/>
            <a:ext cx="706543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Researcher </a:t>
            </a:r>
            <a:r>
              <a:rPr lang="en-US" dirty="0">
                <a:solidFill>
                  <a:schemeClr val="tx1"/>
                </a:solidFill>
              </a:rPr>
              <a:t>Bias: The Use of Machine Learning in Software Defect Prediction, Martin </a:t>
            </a:r>
            <a:r>
              <a:rPr lang="en-US" dirty="0" err="1">
                <a:solidFill>
                  <a:schemeClr val="tx1"/>
                </a:solidFill>
              </a:rPr>
              <a:t>Shepperd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David </a:t>
            </a:r>
            <a:r>
              <a:rPr lang="en-US" dirty="0">
                <a:solidFill>
                  <a:schemeClr val="tx1"/>
                </a:solidFill>
              </a:rPr>
              <a:t>Bowes, and Tracy Hall, IEEE TRANS on Soft. Eng. ,  40(6), JUNE 2014</a:t>
            </a:r>
          </a:p>
        </p:txBody>
      </p:sp>
    </p:spTree>
    <p:extLst>
      <p:ext uri="{BB962C8B-B14F-4D97-AF65-F5344CB8AC3E}">
        <p14:creationId xmlns:p14="http://schemas.microsoft.com/office/powerpoint/2010/main" val="293244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 storage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4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461366"/>
            <a:ext cx="5829448" cy="447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82" y="29527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703618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Increasing use of “discover” software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tools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Systematic errors in the “discover”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  <a:b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b="1" dirty="0"/>
              <a:t>Next gen software tools to reduce those </a:t>
            </a:r>
            <a:r>
              <a:rPr lang="en-US" sz="2400" b="1" dirty="0" smtClean="0"/>
              <a:t>errors</a:t>
            </a:r>
            <a:br>
              <a:rPr lang="en-US" sz="2400" b="1" dirty="0" smtClean="0"/>
            </a:br>
            <a:endParaRPr lang="en-US" sz="2400" b="1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Prelim results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326097" y="5571981"/>
            <a:ext cx="646546" cy="554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is search-based SE?</a:t>
            </a:r>
          </a:p>
          <a:p>
            <a:r>
              <a:rPr lang="en-US" sz="2400" dirty="0" smtClean="0"/>
              <a:t>Why use less CPU for SBSE?</a:t>
            </a:r>
          </a:p>
          <a:p>
            <a:r>
              <a:rPr lang="en-US" sz="2400" dirty="0" smtClean="0"/>
              <a:t>How to use less CPU</a:t>
            </a:r>
          </a:p>
          <a:p>
            <a:pPr lvl="1"/>
            <a:r>
              <a:rPr lang="en-US" sz="2000" dirty="0" smtClean="0"/>
              <a:t>Refactor the optimizer: 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in some data mining</a:t>
            </a:r>
          </a:p>
          <a:p>
            <a:r>
              <a:rPr lang="en-US" sz="2400" dirty="0" smtClean="0"/>
              <a:t>Experimental results</a:t>
            </a:r>
          </a:p>
          <a:p>
            <a:r>
              <a:rPr lang="en-US" sz="2400" dirty="0" smtClean="0"/>
              <a:t>Related Work</a:t>
            </a:r>
          </a:p>
          <a:p>
            <a:r>
              <a:rPr lang="en-US" sz="2400" dirty="0" smtClean="0"/>
              <a:t>Future work</a:t>
            </a:r>
          </a:p>
          <a:p>
            <a:r>
              <a:rPr lang="en-US" sz="2400" dirty="0" smtClean="0"/>
              <a:t>A challenge question:</a:t>
            </a:r>
          </a:p>
          <a:p>
            <a:pPr lvl="1"/>
            <a:r>
              <a:rPr lang="en-US" sz="2000" dirty="0" smtClean="0"/>
              <a:t>Are we making this too hard?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8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searching for solutions</a:t>
            </a:r>
            <a:br>
              <a:rPr lang="en-US" dirty="0" smtClean="0"/>
            </a:br>
            <a:r>
              <a:rPr lang="en-US" dirty="0" smtClean="0"/>
              <a:t>“you don’t need all that detail”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345017" y="3586264"/>
            <a:ext cx="2286000" cy="446375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dirty="0"/>
              <a:t>In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5017" y="4126702"/>
            <a:ext cx="2286000" cy="226974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Narrows (</a:t>
            </a:r>
            <a:r>
              <a:rPr lang="en-US" sz="1800" dirty="0" err="1" smtClean="0"/>
              <a:t>Amarel</a:t>
            </a:r>
            <a:r>
              <a:rPr lang="en-US" sz="1800" dirty="0" smtClean="0"/>
              <a:t>, 1986)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aster variables (Crawford 1995)</a:t>
            </a:r>
          </a:p>
          <a:p>
            <a:r>
              <a:rPr lang="en-US" sz="1800" dirty="0" smtClean="0"/>
              <a:t>Back doors (Selman 2002). </a:t>
            </a:r>
          </a:p>
          <a:p>
            <a:pPr lvl="1"/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7021" y="3586263"/>
            <a:ext cx="2286000" cy="422862"/>
          </a:xfr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dirty="0"/>
              <a:t>In Software Eng.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67021" y="4126704"/>
            <a:ext cx="2286000" cy="20228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Saturation in mutation testing </a:t>
            </a:r>
            <a:br>
              <a:rPr lang="en-US" sz="1800" dirty="0" smtClean="0"/>
            </a:br>
            <a:r>
              <a:rPr lang="en-US" sz="1800" dirty="0" smtClean="0"/>
              <a:t>(Budd, 1980 and many others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90" y="1633512"/>
            <a:ext cx="6557245" cy="1777129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27760" y="2270050"/>
            <a:ext cx="1479227" cy="639762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Computer</a:t>
            </a:r>
          </a:p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27754" y="3586264"/>
            <a:ext cx="2286000" cy="446375"/>
          </a:xfrm>
          <a:prstGeom prst="rect">
            <a:avLst/>
          </a:prstGeom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sz="2200" dirty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7754" y="4126702"/>
            <a:ext cx="2286000" cy="226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Variable subset selection </a:t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 smtClean="0"/>
              <a:t>Kohavi</a:t>
            </a:r>
            <a:r>
              <a:rPr lang="en-US" sz="1800" dirty="0" smtClean="0"/>
              <a:t>, 1997)</a:t>
            </a:r>
          </a:p>
          <a:p>
            <a:r>
              <a:rPr lang="en-US" sz="1800" dirty="0" smtClean="0"/>
              <a:t>Instance selection (Chen, 1975)</a:t>
            </a:r>
          </a:p>
          <a:p>
            <a:r>
              <a:rPr lang="en-US" sz="1800" dirty="0" smtClean="0"/>
              <a:t>Active learning</a:t>
            </a:r>
          </a:p>
          <a:p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40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How to use less CPU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Refactor the optimizer: </a:t>
            </a:r>
          </a:p>
          <a:p>
            <a:pPr lvl="1"/>
            <a:r>
              <a:rPr lang="en-US" sz="2000" b="1" dirty="0">
                <a:solidFill>
                  <a:srgbClr val="9F2021"/>
                </a:solidFill>
              </a:rPr>
              <a:t>A</a:t>
            </a:r>
            <a:r>
              <a:rPr lang="en-US" sz="2000" b="1" dirty="0" smtClean="0">
                <a:solidFill>
                  <a:srgbClr val="9F2021"/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*( 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G      *     ( O(N</a:t>
            </a:r>
            <a:r>
              <a:rPr lang="en-US" baseline="30000" dirty="0" smtClean="0"/>
              <a:t>2</a:t>
            </a:r>
            <a:r>
              <a:rPr lang="en-US" dirty="0" smtClean="0"/>
              <a:t>)    +        E     *  O(1)*N 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1554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before we start….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…. why  that roadmap?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4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53473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G      *     ( O(N</a:t>
            </a:r>
            <a:r>
              <a:rPr lang="en-US" baseline="30000" dirty="0"/>
              <a:t>2</a:t>
            </a:r>
            <a:r>
              <a:rPr lang="en-US" dirty="0"/>
              <a:t>)    +        E     *  O(1)*N 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Approximate the space </a:t>
            </a:r>
          </a:p>
          <a:p>
            <a:r>
              <a:rPr lang="en-US" sz="2000" dirty="0" smtClean="0"/>
              <a:t>k=2 divisive clustering 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(X,Y)= 2 very distant points  in O(2N)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Evaluate only (X,Y)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If better(X,Y)</a:t>
            </a:r>
          </a:p>
          <a:p>
            <a:r>
              <a:rPr lang="en-US" sz="2000" dirty="0" smtClean="0"/>
              <a:t>If size(cluster) &gt;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pPr lvl="1"/>
            <a:r>
              <a:rPr lang="en-US" sz="2000" dirty="0" smtClean="0"/>
              <a:t>Split,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on better half</a:t>
            </a:r>
          </a:p>
          <a:p>
            <a:pPr lvl="1"/>
            <a:r>
              <a:rPr lang="en-US" sz="2000" dirty="0" smtClean="0"/>
              <a:t>E.g. cull red</a:t>
            </a:r>
          </a:p>
          <a:p>
            <a:r>
              <a:rPr lang="en-US" sz="2000" dirty="0" smtClean="0"/>
              <a:t>Else, push points  towards X</a:t>
            </a:r>
          </a:p>
          <a:p>
            <a:pPr lvl="1"/>
            <a:r>
              <a:rPr lang="en-US" sz="1800" dirty="0" smtClean="0"/>
              <a:t>E.g. push orange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28" y="3213099"/>
            <a:ext cx="4513929" cy="356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6473" y="3120564"/>
            <a:ext cx="191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e.g. </a:t>
            </a:r>
            <a:r>
              <a:rPr lang="en-US" b="1" dirty="0" smtClean="0">
                <a:solidFill>
                  <a:srgbClr val="F0A631"/>
                </a:solidFill>
              </a:rPr>
              <a:t>orange</a:t>
            </a:r>
            <a:r>
              <a:rPr lang="en-US" dirty="0" smtClean="0"/>
              <a:t> points get  pushed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 </a:t>
            </a:r>
            <a:r>
              <a:rPr lang="en-US" dirty="0" smtClean="0"/>
              <a:t>way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054614" y="3213100"/>
            <a:ext cx="154192" cy="720552"/>
          </a:xfrm>
          <a:prstGeom prst="straightConnector1">
            <a:avLst/>
          </a:prstGeom>
          <a:ln w="76200" cmpd="sng">
            <a:solidFill>
              <a:srgbClr val="F0A63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17942" y="5674796"/>
            <a:ext cx="599610" cy="361304"/>
          </a:xfrm>
          <a:prstGeom prst="straightConnector1">
            <a:avLst/>
          </a:prstGeom>
          <a:ln w="76200" cmpd="sng">
            <a:solidFill>
              <a:srgbClr val="9F202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89399" y="1297331"/>
            <a:ext cx="9514392" cy="1094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Objectives = evaluate(decisions)</a:t>
            </a:r>
          </a:p>
          <a:p>
            <a:pPr algn="r">
              <a:lnSpc>
                <a:spcPct val="90000"/>
              </a:lnSpc>
            </a:pPr>
            <a:r>
              <a:rPr lang="en-US" u="sng" dirty="0" smtClean="0"/>
              <a:t>Generations</a:t>
            </a:r>
            <a:r>
              <a:rPr lang="en-US" dirty="0" smtClean="0"/>
              <a:t> * (</a:t>
            </a:r>
            <a:r>
              <a:rPr lang="en-US" u="sng" dirty="0" smtClean="0"/>
              <a:t>Selection</a:t>
            </a:r>
            <a:r>
              <a:rPr lang="en-US" dirty="0" smtClean="0"/>
              <a:t> +  </a:t>
            </a:r>
            <a:r>
              <a:rPr lang="en-US" u="sng" dirty="0" smtClean="0"/>
              <a:t>Evaluation</a:t>
            </a:r>
            <a:r>
              <a:rPr lang="en-US" dirty="0" smtClean="0"/>
              <a:t> * </a:t>
            </a:r>
            <a:r>
              <a:rPr lang="en-US" u="sng" dirty="0" smtClean="0"/>
              <a:t>Generation)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algn="r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 *    (O(N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  +               E     *        O(1)*N)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less CPU (for SBSE)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136255" y="1849350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324375" y="1890788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339875" y="1882914"/>
            <a:ext cx="160592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0739" y="2895657"/>
            <a:ext cx="18466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7552" y="58583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E15737"/>
                </a:solidFill>
              </a:rPr>
              <a:t>Red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culled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063616" y="2366817"/>
            <a:ext cx="473228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92694" y="2366821"/>
            <a:ext cx="505212" cy="35103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27095" y="2366819"/>
            <a:ext cx="160592" cy="3500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28905" y="2366822"/>
            <a:ext cx="312992" cy="3500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902162" y="2717858"/>
            <a:ext cx="394324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/>
              <a:t>g  *  ( O(N)    +        log(  E      *  O(1) * N))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014296" y="1861680"/>
            <a:ext cx="320828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368518"/>
            <a:ext cx="4458012" cy="4630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Approximate the space </a:t>
            </a:r>
          </a:p>
          <a:p>
            <a:r>
              <a:rPr lang="en-US" sz="2000" dirty="0"/>
              <a:t>k=2 divisive clustering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(X,Y)= 2 very distant points  in O(2N)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Evaluate only </a:t>
            </a:r>
            <a:r>
              <a:rPr lang="en-US" sz="2000" dirty="0" smtClean="0"/>
              <a:t>(X</a:t>
            </a:r>
            <a:r>
              <a:rPr lang="en-US" sz="2000" dirty="0"/>
              <a:t>,Y)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better(X,Y)</a:t>
            </a:r>
          </a:p>
          <a:p>
            <a:r>
              <a:rPr lang="en-US" sz="2000" dirty="0"/>
              <a:t>If size(cluster) &gt; </a:t>
            </a:r>
            <a:r>
              <a:rPr lang="en-US" sz="2000" dirty="0" err="1"/>
              <a:t>sqrt</a:t>
            </a:r>
            <a:r>
              <a:rPr lang="en-US" sz="2000" dirty="0"/>
              <a:t>(N)</a:t>
            </a:r>
          </a:p>
          <a:p>
            <a:pPr lvl="1"/>
            <a:r>
              <a:rPr lang="en-US" sz="2000" dirty="0"/>
              <a:t>Split, </a:t>
            </a:r>
            <a:r>
              <a:rPr lang="en-US" sz="2000" dirty="0" err="1"/>
              <a:t>recurse</a:t>
            </a:r>
            <a:r>
              <a:rPr lang="en-US" sz="2000" dirty="0"/>
              <a:t> on better half</a:t>
            </a:r>
          </a:p>
          <a:p>
            <a:pPr lvl="1"/>
            <a:r>
              <a:rPr lang="en-US" sz="2000" dirty="0"/>
              <a:t>E.g. cull red</a:t>
            </a:r>
          </a:p>
          <a:p>
            <a:r>
              <a:rPr lang="en-US" sz="2000" dirty="0"/>
              <a:t>Else, push points  towards X</a:t>
            </a:r>
          </a:p>
          <a:p>
            <a:pPr lvl="1"/>
            <a:r>
              <a:rPr lang="en-US" sz="1800" dirty="0"/>
              <a:t>E.g. push orange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8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5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GALE’s clustering =  fast analog for PCA</a:t>
            </a:r>
            <a:br>
              <a:rPr lang="en-US" dirty="0" smtClean="0"/>
            </a:br>
            <a:r>
              <a:rPr lang="en-US" dirty="0" smtClean="0"/>
              <a:t>(so GALE is a heuristic spectral learner)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874575" cy="426824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Refactor the </a:t>
            </a:r>
            <a:r>
              <a:rPr lang="en-US" sz="2000" dirty="0" smtClean="0">
                <a:solidFill>
                  <a:srgbClr val="7F7F7F"/>
                </a:solidFill>
              </a:rPr>
              <a:t>optimizer: </a:t>
            </a:r>
          </a:p>
          <a:p>
            <a:pPr lvl="1"/>
            <a:r>
              <a:rPr lang="en-US" sz="2000" dirty="0">
                <a:solidFill>
                  <a:srgbClr val="7F7F7F"/>
                </a:solidFill>
              </a:rPr>
              <a:t>A</a:t>
            </a:r>
            <a:r>
              <a:rPr lang="en-US" sz="2000" dirty="0" smtClean="0">
                <a:solidFill>
                  <a:srgbClr val="7F7F7F"/>
                </a:solidFill>
              </a:rPr>
              <a:t>dd in some data mining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8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30" y="2515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Welcome to </a:t>
            </a:r>
            <a:r>
              <a:rPr lang="en-US" dirty="0" smtClean="0"/>
              <a:t>my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Minority Report”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65776" y="1985826"/>
            <a:ext cx="5327073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For the </a:t>
            </a:r>
            <a:br>
              <a:rPr lang="en-US" sz="2400" dirty="0" smtClean="0"/>
            </a:br>
            <a:r>
              <a:rPr lang="en-US" sz="2400" dirty="0" smtClean="0"/>
              <a:t>“majority” report </a:t>
            </a:r>
          </a:p>
          <a:p>
            <a:r>
              <a:rPr lang="en-US" sz="2400" dirty="0" smtClean="0"/>
              <a:t>E.g. </a:t>
            </a:r>
          </a:p>
          <a:p>
            <a:pPr lvl="1"/>
            <a:r>
              <a:rPr lang="en-US" sz="2000" dirty="0" err="1" smtClean="0"/>
              <a:t>Basili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http://goo.gl/iokyyn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(how to build and share conclusions?)</a:t>
            </a:r>
          </a:p>
          <a:p>
            <a:pPr lvl="1"/>
            <a:r>
              <a:rPr lang="en-US" sz="2000" dirty="0" smtClean="0"/>
              <a:t>Boehm: </a:t>
            </a:r>
            <a:r>
              <a:rPr lang="en-US" sz="2000" dirty="0" smtClean="0">
                <a:hlinkClick r:id="rId4"/>
              </a:rPr>
              <a:t>http://goo.gl/QDzuTU</a:t>
            </a:r>
            <a:r>
              <a:rPr lang="en-US" sz="2000" dirty="0" smtClean="0"/>
              <a:t>  </a:t>
            </a:r>
            <a:br>
              <a:rPr lang="en-US" sz="2000" dirty="0" smtClean="0"/>
            </a:br>
            <a:r>
              <a:rPr lang="en-US" sz="2000" dirty="0" smtClean="0"/>
              <a:t>(what trends did we miss?)</a:t>
            </a:r>
          </a:p>
          <a:p>
            <a:pPr lvl="1"/>
            <a:r>
              <a:rPr lang="en-US" sz="2000" dirty="0" err="1" smtClean="0"/>
              <a:t>Broy</a:t>
            </a:r>
            <a:r>
              <a:rPr lang="en-US" sz="2000" dirty="0" smtClean="0"/>
              <a:t>:  </a:t>
            </a:r>
            <a:r>
              <a:rPr lang="en-US" sz="2000" dirty="0" smtClean="0">
                <a:hlinkClick r:id="rId5"/>
              </a:rPr>
              <a:t>http://goo.gl/r04cpx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(SE needs extensive domain models)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F</a:t>
            </a:r>
            <a:r>
              <a:rPr lang="en-US" sz="2400" dirty="0" smtClean="0"/>
              <a:t>or another perspective, </a:t>
            </a:r>
          </a:p>
          <a:p>
            <a:pPr lvl="1"/>
            <a:r>
              <a:rPr lang="en-US" sz="2000" dirty="0" smtClean="0"/>
              <a:t>Please stay in your seat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" y="1858818"/>
            <a:ext cx="2847879" cy="427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54" y="44861"/>
            <a:ext cx="2034021" cy="307022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992097" y="1916557"/>
            <a:ext cx="958273" cy="415636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Benchmark suites (small)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usual suspects: </a:t>
            </a:r>
            <a:r>
              <a:rPr lang="en-US" sz="2000" dirty="0" smtClean="0">
                <a:hlinkClick r:id="rId2"/>
              </a:rPr>
              <a:t>goo.gl/FTyhkJ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2-3 line equations</a:t>
            </a:r>
          </a:p>
          <a:p>
            <a:pPr lvl="1"/>
            <a:r>
              <a:rPr lang="en-US" sz="1800" dirty="0" smtClean="0"/>
              <a:t>Fonseca, Schaffer,  </a:t>
            </a:r>
            <a:r>
              <a:rPr lang="en-US" sz="1800" dirty="0" err="1" smtClean="0"/>
              <a:t>woBar</a:t>
            </a:r>
            <a:r>
              <a:rPr lang="en-US" sz="1800" dirty="0" smtClean="0"/>
              <a:t>. </a:t>
            </a:r>
            <a:r>
              <a:rPr lang="en-US" sz="1800" dirty="0" err="1" smtClean="0"/>
              <a:t>Golinski</a:t>
            </a:r>
            <a:r>
              <a:rPr lang="en-US" sz="1800" dirty="0" smtClean="0"/>
              <a:t>, 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Also, from </a:t>
            </a:r>
            <a:r>
              <a:rPr lang="en-US" sz="2000" dirty="0" smtClean="0">
                <a:hlinkClick r:id="rId3"/>
              </a:rPr>
              <a:t>goo.gl/w98wxu</a:t>
            </a:r>
            <a:endParaRPr lang="en-US" sz="2000" dirty="0" smtClean="0"/>
          </a:p>
          <a:p>
            <a:pPr lvl="1"/>
            <a:r>
              <a:rPr lang="en-US" sz="1800" dirty="0" smtClean="0"/>
              <a:t>The ZDT suite :  </a:t>
            </a:r>
          </a:p>
          <a:p>
            <a:pPr lvl="1"/>
            <a:r>
              <a:rPr lang="en-US" sz="1800" dirty="0" smtClean="0"/>
              <a:t>The	 DTLZ  suite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On-line at: </a:t>
            </a:r>
            <a:r>
              <a:rPr lang="en-US" dirty="0" smtClean="0">
                <a:hlinkClick r:id="rId4"/>
              </a:rPr>
              <a:t>goo.gl/nv2AVK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XOMO: </a:t>
            </a:r>
            <a:r>
              <a:rPr lang="en-US" dirty="0" smtClean="0">
                <a:hlinkClick r:id="rId5"/>
              </a:rPr>
              <a:t>goo.gl/tY4nLu</a:t>
            </a:r>
            <a:r>
              <a:rPr lang="en-US" dirty="0" smtClean="0"/>
              <a:t>  COCOMO software effort estimator + defect prediction + risk advisor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POM3: </a:t>
            </a:r>
            <a:r>
              <a:rPr lang="en-US" dirty="0" smtClean="0">
                <a:hlinkClick r:id="rId6"/>
              </a:rPr>
              <a:t>goo.gl/RMxWC</a:t>
            </a:r>
            <a:r>
              <a:rPr lang="en-US" dirty="0" smtClean="0"/>
              <a:t> Agile teams prioritizing tasks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asks costs and utility may subsequently change</a:t>
            </a:r>
          </a:p>
          <a:p>
            <a:pPr lvl="2"/>
            <a:r>
              <a:rPr lang="en-US" dirty="0" smtClean="0"/>
              <a:t>Teams depend on products from other teams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Internal NASA models:</a:t>
            </a:r>
          </a:p>
          <a:p>
            <a:pPr lvl="1"/>
            <a:r>
              <a:rPr lang="en-US" dirty="0" smtClean="0"/>
              <a:t>CDA: 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goo.gl/wLVrYA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NASA’s requirements models for human avionics</a:t>
            </a:r>
          </a:p>
        </p:txBody>
      </p:sp>
    </p:spTree>
    <p:extLst>
      <p:ext uri="{BB962C8B-B14F-4D97-AF65-F5344CB8AC3E}">
        <p14:creationId xmlns:p14="http://schemas.microsoft.com/office/powerpoint/2010/main" val="378061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algorithms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we used (in paper)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211508"/>
            <a:ext cx="40401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NSGA-II </a:t>
            </a:r>
            <a:r>
              <a:rPr lang="en-US" sz="2200" dirty="0" smtClean="0"/>
              <a:t>(of course)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dirty="0" smtClean="0"/>
              <a:t>SPEA2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Selected from </a:t>
            </a:r>
            <a:r>
              <a:rPr lang="en-US" dirty="0" err="1" smtClean="0"/>
              <a:t>Sayyad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ICSE’13 survey of “usually used MOEAs in SE”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IBEA:</a:t>
            </a:r>
          </a:p>
          <a:p>
            <a:pPr lvl="1"/>
            <a:r>
              <a:rPr lang="en-US" dirty="0" smtClean="0"/>
              <a:t>BTW, I don</a:t>
            </a:r>
            <a:r>
              <a:rPr lang="fr-FR" dirty="0" smtClean="0"/>
              <a:t>’</a:t>
            </a:r>
            <a:r>
              <a:rPr lang="en-US" dirty="0" smtClean="0"/>
              <a:t>t like IBEA, just its continuous domination function</a:t>
            </a:r>
          </a:p>
          <a:p>
            <a:pPr lvl="1"/>
            <a:r>
              <a:rPr lang="en-US" dirty="0" smtClean="0"/>
              <a:t>Used in GALE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solidFill>
            <a:srgbClr val="9F20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Since paper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211511"/>
            <a:ext cx="4041775" cy="4480117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MOEA/D</a:t>
            </a:r>
          </a:p>
          <a:p>
            <a:r>
              <a:rPr lang="en-US" dirty="0" smtClean="0"/>
              <a:t>?NSGA III</a:t>
            </a:r>
          </a:p>
          <a:p>
            <a:pPr lvl="1"/>
            <a:r>
              <a:rPr lang="en-US" sz="2400" dirty="0" smtClean="0"/>
              <a:t>Some quirky “bunching problems”</a:t>
            </a:r>
          </a:p>
        </p:txBody>
      </p:sp>
    </p:spTree>
    <p:extLst>
      <p:ext uri="{BB962C8B-B14F-4D97-AF65-F5344CB8AC3E}">
        <p14:creationId xmlns:p14="http://schemas.microsoft.com/office/powerpoint/2010/main" val="16492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GALE: </a:t>
            </a:r>
            <a:r>
              <a:rPr lang="en-US" u="sng" dirty="0" smtClean="0"/>
              <a:t>one of the best</a:t>
            </a:r>
            <a:r>
              <a:rPr lang="en-US" dirty="0" smtClean="0"/>
              <a:t>, far </a:t>
            </a:r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u="sng" dirty="0" err="1" smtClean="0"/>
              <a:t>evals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2" y="1865144"/>
            <a:ext cx="4644274" cy="3943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37" y="5875659"/>
            <a:ext cx="442253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Gray: stats tests: as good as the best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1857161"/>
            <a:ext cx="3347658" cy="4511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8065" y="1199343"/>
            <a:ext cx="587945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96837" y="1199343"/>
            <a:ext cx="1340513" cy="65781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1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small models, not much slower</a:t>
            </a:r>
            <a:br>
              <a:rPr lang="en-US" dirty="0" smtClean="0"/>
            </a:br>
            <a:r>
              <a:rPr lang="en-US" dirty="0" smtClean="0"/>
              <a:t>For big models, 100 times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86" y="1661255"/>
            <a:ext cx="2998675" cy="437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" y="1686280"/>
            <a:ext cx="3199291" cy="437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big models, GALE does very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7" y="1269419"/>
            <a:ext cx="5564674" cy="5063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46" y="1856071"/>
            <a:ext cx="247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NASA’s requirements models for human avionics</a:t>
            </a:r>
          </a:p>
          <a:p>
            <a:pPr marL="0" lvl="2"/>
            <a:endParaRPr lang="en-US" sz="2000" dirty="0"/>
          </a:p>
          <a:p>
            <a:pPr marL="0" lvl="2"/>
            <a:r>
              <a:rPr lang="en-US" sz="2000" dirty="0" smtClean="0"/>
              <a:t>• GALE: 4 </a:t>
            </a:r>
            <a:r>
              <a:rPr lang="en-US" sz="2000" dirty="0" err="1" smtClean="0"/>
              <a:t>mins</a:t>
            </a:r>
            <a:endParaRPr lang="en-US" sz="2000" dirty="0" smtClean="0"/>
          </a:p>
          <a:p>
            <a:pPr marL="0" lvl="2"/>
            <a:r>
              <a:rPr lang="en-US" sz="2000" dirty="0" smtClean="0"/>
              <a:t>• NSGA-II:  8 hours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DTLZ1:from 2 to 8 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" y="1405880"/>
            <a:ext cx="9144000" cy="492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4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 (more)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smtClean="0"/>
              <a:t>Active learning [8]</a:t>
            </a:r>
          </a:p>
          <a:p>
            <a:pPr lvl="1"/>
            <a:r>
              <a:rPr lang="en-US" sz="2300" dirty="0" smtClean="0"/>
              <a:t>Don</a:t>
            </a:r>
            <a:r>
              <a:rPr lang="fr-FR" sz="2300" dirty="0" smtClean="0"/>
              <a:t>’</a:t>
            </a:r>
            <a:r>
              <a:rPr lang="en-US" sz="2300" dirty="0" smtClean="0"/>
              <a:t>t evaluate all, </a:t>
            </a:r>
          </a:p>
          <a:p>
            <a:pPr lvl="1"/>
            <a:r>
              <a:rPr lang="en-US" sz="2300" dirty="0" smtClean="0"/>
              <a:t>Just the most interesting</a:t>
            </a:r>
          </a:p>
          <a:p>
            <a:endParaRPr lang="en-US" sz="2700" dirty="0" smtClean="0"/>
          </a:p>
          <a:p>
            <a:r>
              <a:rPr lang="en-US" sz="2700" dirty="0" err="1" smtClean="0"/>
              <a:t>Kamvar</a:t>
            </a:r>
            <a:r>
              <a:rPr lang="en-US" sz="2700" dirty="0" smtClean="0"/>
              <a:t> et al. 2003 [33]</a:t>
            </a:r>
          </a:p>
          <a:p>
            <a:pPr lvl="1"/>
            <a:r>
              <a:rPr lang="en-US" sz="2300" dirty="0" smtClean="0"/>
              <a:t>Spectral learning</a:t>
            </a:r>
          </a:p>
          <a:p>
            <a:pPr lvl="1"/>
            <a:endParaRPr lang="en-US" sz="2300" dirty="0" smtClean="0"/>
          </a:p>
          <a:p>
            <a:r>
              <a:rPr lang="en-US" sz="2700" dirty="0" err="1" smtClean="0"/>
              <a:t>Boley</a:t>
            </a:r>
            <a:r>
              <a:rPr lang="en-US" sz="2700" dirty="0" smtClean="0"/>
              <a:t> , PDDP 1998 [34]</a:t>
            </a:r>
            <a:endParaRPr lang="en-US" sz="2700" dirty="0"/>
          </a:p>
          <a:p>
            <a:pPr lvl="1"/>
            <a:r>
              <a:rPr lang="en-US" sz="2300" dirty="0"/>
              <a:t>Classification, recursive descent on PCA component</a:t>
            </a:r>
          </a:p>
          <a:p>
            <a:pPr lvl="1"/>
            <a:r>
              <a:rPr lang="en-US" sz="2300" dirty="0"/>
              <a:t>O(N</a:t>
            </a:r>
            <a:r>
              <a:rPr lang="en-US" sz="2300" baseline="30000" dirty="0"/>
              <a:t>2</a:t>
            </a:r>
            <a:r>
              <a:rPr lang="en-US" sz="2300" dirty="0"/>
              <a:t>), not O(N)</a:t>
            </a:r>
          </a:p>
          <a:p>
            <a:pPr marL="457200" lvl="1" indent="0">
              <a:buNone/>
            </a:pPr>
            <a:endParaRPr lang="en-US" sz="2300" dirty="0"/>
          </a:p>
          <a:p>
            <a:pPr>
              <a:lnSpc>
                <a:spcPct val="80000"/>
              </a:lnSpc>
            </a:pPr>
            <a:endParaRPr lang="en-US" sz="27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SPEA2, NSGA-II, PSO, DE, MOEA/D, </a:t>
            </a:r>
            <a:r>
              <a:rPr lang="en-US" sz="2700" dirty="0" err="1"/>
              <a:t>Tabu</a:t>
            </a:r>
            <a:r>
              <a:rPr lang="en-US" sz="2700" dirty="0"/>
              <a:t>..</a:t>
            </a:r>
          </a:p>
          <a:p>
            <a:pPr lvl="1"/>
            <a:r>
              <a:rPr lang="en-US" sz="2700" dirty="0"/>
              <a:t>All O(N) evaluations</a:t>
            </a:r>
          </a:p>
          <a:p>
            <a:pPr>
              <a:lnSpc>
                <a:spcPct val="80000"/>
              </a:lnSpc>
            </a:pPr>
            <a:endParaRPr lang="en-US" sz="2700" dirty="0" smtClean="0"/>
          </a:p>
          <a:p>
            <a:pPr>
              <a:lnSpc>
                <a:spcPct val="80000"/>
              </a:lnSpc>
            </a:pPr>
            <a:r>
              <a:rPr lang="en-US" sz="2700" dirty="0" smtClean="0"/>
              <a:t>Various </a:t>
            </a:r>
            <a:r>
              <a:rPr lang="en-US" sz="2700" dirty="0"/>
              <a:t>local search methods (</a:t>
            </a:r>
            <a:r>
              <a:rPr lang="en-US" sz="2700" dirty="0" err="1"/>
              <a:t>Peng</a:t>
            </a:r>
            <a:r>
              <a:rPr lang="en-US" sz="2700" dirty="0"/>
              <a:t> [40])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known in SE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None boasting GALE’s reduced runtimes</a:t>
            </a:r>
          </a:p>
          <a:p>
            <a:pPr>
              <a:lnSpc>
                <a:spcPct val="80000"/>
              </a:lnSpc>
            </a:pPr>
            <a:endParaRPr lang="en-US" sz="2700" dirty="0"/>
          </a:p>
          <a:p>
            <a:pPr>
              <a:lnSpc>
                <a:spcPct val="80000"/>
              </a:lnSpc>
            </a:pPr>
            <a:r>
              <a:rPr lang="en-US" sz="2700" dirty="0"/>
              <a:t>Response surface methods </a:t>
            </a:r>
            <a:r>
              <a:rPr lang="en-US" sz="2700" dirty="0" err="1"/>
              <a:t>Zuluaga</a:t>
            </a:r>
            <a:r>
              <a:rPr lang="en-US" sz="2700" dirty="0"/>
              <a:t> [8]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Parametric assumptions about Pareto frontier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Active learning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986" y="1835988"/>
            <a:ext cx="76794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6442" y="576159"/>
            <a:ext cx="157507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[X] = reference</a:t>
            </a:r>
          </a:p>
          <a:p>
            <a:r>
              <a:rPr lang="en-US" dirty="0"/>
              <a:t> </a:t>
            </a:r>
            <a:r>
              <a:rPr lang="en-US" dirty="0" smtClean="0"/>
              <a:t>       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Future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 challenge question: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Are we making this too hard?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1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17641"/>
            <a:ext cx="4040188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233666"/>
            <a:ext cx="4040188" cy="39512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Siegmund</a:t>
            </a:r>
            <a:r>
              <a:rPr lang="en-US" dirty="0" smtClean="0"/>
              <a:t> &amp; </a:t>
            </a:r>
            <a:r>
              <a:rPr lang="en-US" dirty="0" err="1" smtClean="0"/>
              <a:t>Apel’s</a:t>
            </a:r>
            <a:r>
              <a:rPr lang="en-US" dirty="0" smtClean="0"/>
              <a:t> runtime configuration models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Rungta’s</a:t>
            </a:r>
            <a:r>
              <a:rPr lang="en-US" dirty="0" smtClean="0"/>
              <a:t> NASA models of space pilots flying MARS missions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100s of </a:t>
            </a:r>
            <a:r>
              <a:rPr lang="en-US" dirty="0" err="1" smtClean="0"/>
              <a:t>Horkoff’s</a:t>
            </a:r>
            <a:r>
              <a:rPr lang="en-US" dirty="0" smtClean="0"/>
              <a:t> </a:t>
            </a:r>
            <a:r>
              <a:rPr lang="en-US" dirty="0" err="1" smtClean="0"/>
              <a:t>softgoal</a:t>
            </a:r>
            <a:r>
              <a:rPr lang="en-US" dirty="0" smtClean="0"/>
              <a:t>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product lines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31" y="1417641"/>
            <a:ext cx="4041775" cy="639762"/>
          </a:xfrm>
          <a:solidFill>
            <a:srgbClr val="9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B</a:t>
            </a:r>
            <a:r>
              <a:rPr lang="en-US" dirty="0" smtClean="0"/>
              <a:t>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2233666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Explanation systems</a:t>
            </a:r>
          </a:p>
          <a:p>
            <a:pPr lvl="1"/>
            <a:r>
              <a:rPr lang="en-US" dirty="0"/>
              <a:t>Complex MOEA tasks solved by reflecting on only a few dozen examples</a:t>
            </a:r>
          </a:p>
          <a:p>
            <a:pPr lvl="1"/>
            <a:r>
              <a:rPr lang="en-US" dirty="0"/>
              <a:t>Human in the loop guidance for the </a:t>
            </a:r>
            <a:r>
              <a:rPr lang="en-US" dirty="0" smtClean="0"/>
              <a:t>inference?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remains one loophole GALE did not exploit</a:t>
            </a:r>
            <a:endParaRPr lang="en-US" dirty="0"/>
          </a:p>
          <a:p>
            <a:pPr lvl="1"/>
            <a:r>
              <a:rPr lang="en-US" dirty="0" smtClean="0"/>
              <a:t>So after GALE </a:t>
            </a:r>
            <a:r>
              <a:rPr lang="en-US" dirty="0"/>
              <a:t>comes </a:t>
            </a:r>
            <a:r>
              <a:rPr lang="en-US" dirty="0" smtClean="0"/>
              <a:t>STORM,</a:t>
            </a:r>
          </a:p>
          <a:p>
            <a:pPr lvl="1"/>
            <a:r>
              <a:rPr lang="en-US" dirty="0" smtClean="0"/>
              <a:t>Work in progress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3" y="18126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5265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09" y="634942"/>
            <a:ext cx="5829448" cy="4470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600200"/>
            <a:ext cx="4233859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search-based 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use less CPU for SBSE?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to use less CPU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Refactor the optimizer: </a:t>
            </a:r>
          </a:p>
          <a:p>
            <a:pPr lvl="1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dd in some data mining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Experimental results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r>
              <a:rPr lang="en-US" sz="2400" b="1" dirty="0" smtClean="0">
                <a:solidFill>
                  <a:srgbClr val="9F2021"/>
                </a:solidFill>
              </a:rPr>
              <a:t>A challenge question:</a:t>
            </a:r>
          </a:p>
          <a:p>
            <a:pPr lvl="1"/>
            <a:r>
              <a:rPr lang="en-US" sz="2000" b="1" dirty="0" smtClean="0">
                <a:solidFill>
                  <a:srgbClr val="9F2021"/>
                </a:solidFill>
              </a:rPr>
              <a:t>Are we making this too hard?</a:t>
            </a:r>
            <a:endParaRPr lang="en-US" sz="2000" b="1" dirty="0">
              <a:solidFill>
                <a:srgbClr val="9F202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439251"/>
            <a:ext cx="8148962" cy="61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629"/>
            <a:ext cx="8229600" cy="1143000"/>
          </a:xfrm>
        </p:spPr>
        <p:txBody>
          <a:bodyPr/>
          <a:lstStyle/>
          <a:p>
            <a:r>
              <a:rPr lang="en-US" dirty="0" smtClean="0"/>
              <a:t>GALE’s dangerous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80" y="1138136"/>
            <a:ext cx="8679480" cy="52007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Simple approximations exist for seemingly complex problems.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Researchers jump to the</a:t>
            </a:r>
            <a:br>
              <a:rPr lang="en-US" sz="2000" dirty="0" smtClean="0"/>
            </a:br>
            <a:r>
              <a:rPr lang="en-US" sz="2000" dirty="0" smtClean="0"/>
              <a:t>complex </a:t>
            </a:r>
            <a:r>
              <a:rPr lang="en-US" sz="2000" dirty="0"/>
              <a:t> </a:t>
            </a:r>
            <a:r>
              <a:rPr lang="en-US" sz="2000" dirty="0" smtClean="0"/>
              <a:t>before exploring </a:t>
            </a:r>
            <a:br>
              <a:rPr lang="en-US" sz="2000" dirty="0" smtClean="0"/>
            </a:br>
            <a:r>
              <a:rPr lang="en-US" sz="2000" dirty="0" smtClean="0"/>
              <a:t>the simpler.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Test supposedly sophisticated </a:t>
            </a:r>
            <a:br>
              <a:rPr lang="en-US" sz="2000" dirty="0" smtClean="0"/>
            </a:br>
            <a:r>
              <a:rPr lang="en-US" sz="2000" dirty="0" err="1" smtClean="0"/>
              <a:t>vs</a:t>
            </a:r>
            <a:r>
              <a:rPr lang="en-US" sz="2000" dirty="0"/>
              <a:t> </a:t>
            </a:r>
            <a:r>
              <a:rPr lang="en-US" sz="2000" dirty="0" smtClean="0"/>
              <a:t>simpler alternates (the </a:t>
            </a:r>
            <a:br>
              <a:rPr lang="en-US" sz="2000" dirty="0" smtClean="0"/>
            </a:br>
            <a:r>
              <a:rPr lang="en-US" sz="2000" dirty="0" smtClean="0"/>
              <a:t>straw man).</a:t>
            </a:r>
            <a:br>
              <a:rPr lang="en-US" sz="2000" dirty="0" smtClean="0"/>
            </a:b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My career: “my straw</a:t>
            </a:r>
            <a:br>
              <a:rPr lang="en-US" sz="2000" dirty="0" smtClean="0"/>
            </a:br>
            <a:r>
              <a:rPr lang="en-US" sz="2000" dirty="0" smtClean="0"/>
              <a:t> don’t burn”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8" y="1344279"/>
            <a:ext cx="7412129" cy="2008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90" y="3433356"/>
            <a:ext cx="5133474" cy="34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1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39253"/>
            <a:ext cx="8148965" cy="6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6" y="655226"/>
            <a:ext cx="7761188" cy="4577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3386" y="5699449"/>
            <a:ext cx="3404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F2021"/>
                </a:solidFill>
              </a:rPr>
              <a:t>Slides:      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</a:t>
            </a:r>
            <a:r>
              <a:rPr lang="en-US" sz="2000" b="1" dirty="0" smtClean="0">
                <a:solidFill>
                  <a:srgbClr val="9F2021"/>
                </a:solidFill>
              </a:rPr>
              <a:t>gale15</a:t>
            </a:r>
          </a:p>
          <a:p>
            <a:r>
              <a:rPr lang="en-US" sz="2000" b="1" dirty="0" smtClean="0">
                <a:solidFill>
                  <a:srgbClr val="9F2021"/>
                </a:solidFill>
              </a:rPr>
              <a:t>Software:   </a:t>
            </a:r>
            <a:r>
              <a:rPr lang="en-US" sz="2000" b="1" dirty="0" err="1" smtClean="0">
                <a:solidFill>
                  <a:srgbClr val="9F2021"/>
                </a:solidFill>
              </a:rPr>
              <a:t>tiny.cc</a:t>
            </a:r>
            <a:r>
              <a:rPr lang="en-US" sz="2000" b="1" dirty="0">
                <a:solidFill>
                  <a:srgbClr val="9F2021"/>
                </a:solidFill>
              </a:rPr>
              <a:t>/gale15code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426489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0" y="184150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Q: But is this an SE issue?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A: Yes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5923</TotalTime>
  <Words>1862</Words>
  <Application>Microsoft Macintosh PowerPoint</Application>
  <PresentationFormat>On-screen Show (4:3)</PresentationFormat>
  <Paragraphs>517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 </vt:lpstr>
      <vt:lpstr>Roadmap</vt:lpstr>
      <vt:lpstr>Me</vt:lpstr>
      <vt:lpstr>But before we start….</vt:lpstr>
      <vt:lpstr>Welcome to my  “Minority Report”</vt:lpstr>
      <vt:lpstr>Software engineering researchers just studying software is like astronomers just studying telescopes.</vt:lpstr>
      <vt:lpstr>Software tools for “citizen scientists”</vt:lpstr>
      <vt:lpstr>When every citizen can be a scientist (making generalizations from data) </vt:lpstr>
      <vt:lpstr>Q: But is this an SE issue?</vt:lpstr>
      <vt:lpstr> Confucius: “Study the past if  you would define the future”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Is my perspective right? (or useful)?</vt:lpstr>
      <vt:lpstr>Is my perspective right? (or useful)?</vt:lpstr>
      <vt:lpstr>Is my perspective right? (or useful)?</vt:lpstr>
      <vt:lpstr>Is my perspective right? (or useful)?</vt:lpstr>
      <vt:lpstr>Roadmap</vt:lpstr>
      <vt:lpstr>Roadmap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Software divides us</vt:lpstr>
      <vt:lpstr>Roadmap</vt:lpstr>
      <vt:lpstr>PowerPoint Presentation</vt:lpstr>
      <vt:lpstr>e.g. Houston, we have a problem</vt:lpstr>
      <vt:lpstr>BTW, that paper is still on-line (and when cited, errors not mentioned)</vt:lpstr>
      <vt:lpstr>Code used in my  last paper   (1100 LOC of Python calling scikitlearn)</vt:lpstr>
      <vt:lpstr>Use a Higher-Level languages?</vt:lpstr>
      <vt:lpstr>The acid test: Are we planning for  the variability of our conclusions?</vt:lpstr>
      <vt:lpstr>PowerPoint Presentation</vt:lpstr>
      <vt:lpstr>PowerPoint Presentation</vt:lpstr>
      <vt:lpstr>The over storage problem</vt:lpstr>
      <vt:lpstr>Roadmap</vt:lpstr>
      <vt:lpstr>This talk</vt:lpstr>
      <vt:lpstr>When searching for solutions “you don’t need all that detail”</vt:lpstr>
      <vt:lpstr>This talk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How to use less CPU (for SBSE)</vt:lpstr>
      <vt:lpstr>PowerPoint Presentation</vt:lpstr>
      <vt:lpstr>GALE’s clustering =  fast analog for PCA (so GALE is a heuristic spectral learner)</vt:lpstr>
      <vt:lpstr>This talk</vt:lpstr>
      <vt:lpstr>Sample models</vt:lpstr>
      <vt:lpstr>Comparison algorithms</vt:lpstr>
      <vt:lpstr>GALE: one of the best, far fewer evals</vt:lpstr>
      <vt:lpstr>For small models, not much slower For big models, 100 times faster</vt:lpstr>
      <vt:lpstr>On big models, GALE does very well</vt:lpstr>
      <vt:lpstr>DTLZ1:from 2 to 8 goals</vt:lpstr>
      <vt:lpstr>This talk</vt:lpstr>
      <vt:lpstr>Related work (more)</vt:lpstr>
      <vt:lpstr>This talk</vt:lpstr>
      <vt:lpstr>Future work</vt:lpstr>
      <vt:lpstr>This talk</vt:lpstr>
      <vt:lpstr>PowerPoint Presentation</vt:lpstr>
      <vt:lpstr>GALE’s dangerous idea</vt:lpstr>
      <vt:lpstr>PowerPoint Presentation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754</cp:revision>
  <dcterms:created xsi:type="dcterms:W3CDTF">2015-08-29T21:53:46Z</dcterms:created>
  <dcterms:modified xsi:type="dcterms:W3CDTF">2015-10-03T23:04:11Z</dcterms:modified>
</cp:coreProperties>
</file>